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Source Sans 3"/>
      <p:regular r:id="rId33"/>
      <p:bold r:id="rId34"/>
      <p:italic r:id="rId35"/>
      <p:boldItalic r:id="rId36"/>
    </p:embeddedFont>
    <p:embeddedFont>
      <p:font typeface="Source Sans 3 Light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41" roundtripDataSignature="AMtx7mheUYNsr338P5qRZSIR5p9B58Uz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ourceSans3Light-boldItalic.fntdata"/><Relationship Id="rId20" Type="http://schemas.openxmlformats.org/officeDocument/2006/relationships/slide" Target="slides/slide15.xml"/><Relationship Id="rId41" Type="http://customschemas.google.com/relationships/presentationmetadata" Target="meta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SourceSans3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SourceSans3-italic.fntdata"/><Relationship Id="rId12" Type="http://schemas.openxmlformats.org/officeDocument/2006/relationships/slide" Target="slides/slide7.xml"/><Relationship Id="rId34" Type="http://schemas.openxmlformats.org/officeDocument/2006/relationships/font" Target="fonts/SourceSans3-bold.fntdata"/><Relationship Id="rId15" Type="http://schemas.openxmlformats.org/officeDocument/2006/relationships/slide" Target="slides/slide10.xml"/><Relationship Id="rId37" Type="http://schemas.openxmlformats.org/officeDocument/2006/relationships/font" Target="fonts/SourceSans3Light-regular.fntdata"/><Relationship Id="rId14" Type="http://schemas.openxmlformats.org/officeDocument/2006/relationships/slide" Target="slides/slide9.xml"/><Relationship Id="rId36" Type="http://schemas.openxmlformats.org/officeDocument/2006/relationships/font" Target="fonts/SourceSans3-boldItalic.fntdata"/><Relationship Id="rId17" Type="http://schemas.openxmlformats.org/officeDocument/2006/relationships/slide" Target="slides/slide12.xml"/><Relationship Id="rId39" Type="http://schemas.openxmlformats.org/officeDocument/2006/relationships/font" Target="fonts/SourceSans3Light-italic.fntdata"/><Relationship Id="rId16" Type="http://schemas.openxmlformats.org/officeDocument/2006/relationships/slide" Target="slides/slide11.xml"/><Relationship Id="rId38" Type="http://schemas.openxmlformats.org/officeDocument/2006/relationships/font" Target="fonts/SourceSans3Light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" name="Google Shape;2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1d5272b37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 this tutorial lecture, we will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show</a:t>
            </a: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you how to use </a:t>
            </a:r>
            <a:r>
              <a:rPr b="1"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nerfstudio</a:t>
            </a: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to train a neural representation </a:t>
            </a:r>
            <a:r>
              <a:rPr b="1"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purely with command lines </a:t>
            </a: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on </a:t>
            </a:r>
            <a:r>
              <a:rPr i="1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Linux</a:t>
            </a:r>
            <a:r>
              <a:rPr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</a:t>
            </a: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which includes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1.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install nerfstudio and corresponding dependencies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2.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an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Instant-NGP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on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an existing dataset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3.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Splatfacto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(a variant of original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3D Gaussian Splatting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provided by nerfstudio) on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 custom dataset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4.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 brief guide for further development </a:t>
            </a:r>
            <a:endParaRPr sz="900"/>
          </a:p>
        </p:txBody>
      </p:sp>
      <p:sp>
        <p:nvSpPr>
          <p:cNvPr id="114" name="Google Shape;114;g31d5272b371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ns-download-data</a:t>
            </a:r>
            <a:r>
              <a:rPr lang="en-US">
                <a:solidFill>
                  <a:srgbClr val="BBBBBB"/>
                </a:solidFill>
              </a:rPr>
              <a:t> </a:t>
            </a:r>
            <a:r>
              <a:rPr lang="en-US"/>
              <a:t>nerfstudio</a:t>
            </a:r>
            <a:r>
              <a:rPr lang="en-US">
                <a:solidFill>
                  <a:srgbClr val="BBBBBB"/>
                </a:solidFill>
              </a:rPr>
              <a:t> </a:t>
            </a:r>
            <a:r>
              <a:rPr lang="en-US"/>
              <a:t>--capture-name</a:t>
            </a:r>
            <a:r>
              <a:rPr lang="en-US">
                <a:solidFill>
                  <a:srgbClr val="555555"/>
                </a:solidFill>
              </a:rPr>
              <a:t>=</a:t>
            </a:r>
            <a:r>
              <a:rPr lang="en-US"/>
              <a:t>poster</a:t>
            </a:r>
            <a:endParaRPr/>
          </a:p>
        </p:txBody>
      </p:sp>
      <p:sp>
        <p:nvSpPr>
          <p:cNvPr id="121" name="Google Shape;121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" name="Google Shape;131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ns-train instant-ngp --data data/nerfstudio/poster</a:t>
            </a:r>
            <a:endParaRPr/>
          </a:p>
        </p:txBody>
      </p:sp>
      <p:sp>
        <p:nvSpPr>
          <p:cNvPr id="144" name="Google Shape;14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1d5272b37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ns-train instant-ngp --data data/nerfstudio/poster</a:t>
            </a:r>
            <a:endParaRPr/>
          </a:p>
        </p:txBody>
      </p:sp>
      <p:sp>
        <p:nvSpPr>
          <p:cNvPr id="151" name="Google Shape;151;g31d5272b371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" name="Google Shape;16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" name="Google Shape;170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" name="Google Shape;178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1d5272b37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 this tutorial lecture, we will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show</a:t>
            </a: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you how to use </a:t>
            </a:r>
            <a:r>
              <a:rPr b="1"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nerfstudio</a:t>
            </a: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to train a neural representation </a:t>
            </a:r>
            <a:r>
              <a:rPr b="1"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purely with command lines </a:t>
            </a: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on </a:t>
            </a:r>
            <a:r>
              <a:rPr i="1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Linux</a:t>
            </a:r>
            <a:r>
              <a:rPr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</a:t>
            </a: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which includes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1.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install nerfstudio and corresponding dependencies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2.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an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Instant-NGP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on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an existing dataset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3.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Splatfacto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(a variant of original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3D Gaussian Splatting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provided by nerfstudio) on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 custom dataset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4.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 brief guide for further development </a:t>
            </a:r>
            <a:endParaRPr sz="900"/>
          </a:p>
        </p:txBody>
      </p:sp>
      <p:sp>
        <p:nvSpPr>
          <p:cNvPr id="193" name="Google Shape;193;g31d5272b371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https://docs.nerf.studio/quickstart/custom_dataset.html</a:t>
            </a:r>
            <a:endParaRPr/>
          </a:p>
        </p:txBody>
      </p:sp>
      <p:sp>
        <p:nvSpPr>
          <p:cNvPr id="200" name="Google Shape;200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 this tutorial lecture, we will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show</a:t>
            </a: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you how to use </a:t>
            </a:r>
            <a:r>
              <a:rPr b="1"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nerfstudio</a:t>
            </a: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to train a neural representation </a:t>
            </a:r>
            <a:r>
              <a:rPr b="1"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purely with command lines </a:t>
            </a: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on </a:t>
            </a:r>
            <a:r>
              <a:rPr i="1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Linux</a:t>
            </a:r>
            <a:r>
              <a:rPr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</a:t>
            </a: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which includes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1.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install nerfstudio and corresponding dependencies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2.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an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Instant-NGP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on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an existing dataset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3.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Splatfacto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(a variant of original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3D Gaussian Splatting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provided by nerfstudio) on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 custom dataset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4.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 brief guide for further development </a:t>
            </a:r>
            <a:endParaRPr sz="900"/>
          </a:p>
        </p:txBody>
      </p:sp>
      <p:sp>
        <p:nvSpPr>
          <p:cNvPr id="35" name="Google Shape;3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https://docs.nerf.studio/quickstart/custom_dataset.html</a:t>
            </a:r>
            <a:endParaRPr/>
          </a:p>
        </p:txBody>
      </p:sp>
      <p:sp>
        <p:nvSpPr>
          <p:cNvPr id="208" name="Google Shape;20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ns-process-data record3d --data statue_raw/EXR_RGBD --output-dir statue</a:t>
            </a:r>
            <a:endParaRPr/>
          </a:p>
        </p:txBody>
      </p:sp>
      <p:sp>
        <p:nvSpPr>
          <p:cNvPr id="217" name="Google Shape;217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>
                <a:solidFill>
                  <a:srgbClr val="1F2328"/>
                </a:solidFill>
                <a:latin typeface="Arial"/>
                <a:ea typeface="Arial"/>
                <a:cs typeface="Arial"/>
                <a:sym typeface="Arial"/>
              </a:rPr>
              <a:t># We re-create the environment with Python3.10 here to install gsplat correctly</a:t>
            </a:r>
            <a:endParaRPr b="0" i="0">
              <a:solidFill>
                <a:srgbClr val="1F232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>
                <a:solidFill>
                  <a:srgbClr val="1F2328"/>
                </a:solidFill>
                <a:latin typeface="Arial"/>
                <a:ea typeface="Arial"/>
                <a:cs typeface="Arial"/>
                <a:sym typeface="Arial"/>
              </a:rPr>
              <a:t>pip uninstall gsplat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pip install gsplat --index-url https://docs.gsplat.studio/whl/pt21cu121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ns-train splatfacto --data statue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8" name="Google Shape;228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7" name="Google Shape;237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1d5272b37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 this tutorial lecture, we will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show</a:t>
            </a: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you how to use </a:t>
            </a:r>
            <a:r>
              <a:rPr b="1"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nerfstudio</a:t>
            </a: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to train a neural representation </a:t>
            </a:r>
            <a:r>
              <a:rPr b="1"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purely with command lines </a:t>
            </a: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on </a:t>
            </a:r>
            <a:r>
              <a:rPr i="1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Linux</a:t>
            </a:r>
            <a:r>
              <a:rPr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</a:t>
            </a: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which includes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1.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install nerfstudio and corresponding dependencies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2.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an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Instant-NGP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on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an existing dataset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3.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Splatfacto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(a variant of original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3D Gaussian Splatting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provided by nerfstudio) on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 custom dataset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4.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 brief guide for further development </a:t>
            </a:r>
            <a:endParaRPr sz="900"/>
          </a:p>
        </p:txBody>
      </p:sp>
      <p:sp>
        <p:nvSpPr>
          <p:cNvPr id="245" name="Google Shape;245;g31d5272b371_0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https://docs.nerf.studio/developer_guides/new_methods.html</a:t>
            </a:r>
            <a:endParaRPr/>
          </a:p>
        </p:txBody>
      </p:sp>
      <p:sp>
        <p:nvSpPr>
          <p:cNvPr id="252" name="Google Shape;252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https://github.com/nerfstudio-project/nerfstudio/</a:t>
            </a:r>
            <a:endParaRPr/>
          </a:p>
        </p:txBody>
      </p:sp>
      <p:sp>
        <p:nvSpPr>
          <p:cNvPr id="264" name="Google Shape;264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3" name="Google Shape;273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" name="Google Shape;4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conda</a:t>
            </a:r>
            <a:r>
              <a:rPr lang="en-US">
                <a:solidFill>
                  <a:srgbClr val="BBBBBB"/>
                </a:solidFill>
              </a:rPr>
              <a:t> </a:t>
            </a:r>
            <a:r>
              <a:rPr lang="en-US"/>
              <a:t>create</a:t>
            </a:r>
            <a:r>
              <a:rPr lang="en-US">
                <a:solidFill>
                  <a:srgbClr val="BBBBBB"/>
                </a:solidFill>
              </a:rPr>
              <a:t> </a:t>
            </a:r>
            <a:r>
              <a:rPr lang="en-US"/>
              <a:t>-n nerfstudio</a:t>
            </a:r>
            <a:r>
              <a:rPr lang="en-US">
                <a:solidFill>
                  <a:srgbClr val="BBBBBB"/>
                </a:solidFill>
              </a:rPr>
              <a:t> </a:t>
            </a:r>
            <a:r>
              <a:rPr lang="en-US"/>
              <a:t>-y</a:t>
            </a:r>
            <a:r>
              <a:rPr lang="en-US">
                <a:solidFill>
                  <a:srgbClr val="BBBBBB"/>
                </a:solidFill>
              </a:rPr>
              <a:t> </a:t>
            </a:r>
            <a:r>
              <a:rPr lang="en-US">
                <a:solidFill>
                  <a:srgbClr val="003333"/>
                </a:solidFill>
              </a:rPr>
              <a:t>python</a:t>
            </a:r>
            <a:r>
              <a:rPr lang="en-US">
                <a:solidFill>
                  <a:srgbClr val="555555"/>
                </a:solidFill>
              </a:rPr>
              <a:t>=</a:t>
            </a:r>
            <a:r>
              <a:rPr lang="en-US">
                <a:solidFill>
                  <a:srgbClr val="FF6600"/>
                </a:solidFill>
              </a:rPr>
              <a:t>3</a:t>
            </a:r>
            <a:r>
              <a:rPr lang="en-US"/>
              <a:t>.8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" name="Google Shape;4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d5272b3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 this tutorial lecture, we will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show</a:t>
            </a: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you how to use </a:t>
            </a:r>
            <a:r>
              <a:rPr b="1"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nerfstudio</a:t>
            </a: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to train a neural representation </a:t>
            </a:r>
            <a:r>
              <a:rPr b="1"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purely with command lines </a:t>
            </a: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on </a:t>
            </a:r>
            <a:r>
              <a:rPr i="1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Linux</a:t>
            </a:r>
            <a:r>
              <a:rPr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</a:t>
            </a:r>
            <a:r>
              <a:rPr i="0" lang="en-US" sz="9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which includes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1.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install nerfstudio and corresponding dependencies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2.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an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Instant-NGP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on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an existing dataset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3.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Splatfacto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(a variant of original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3D Gaussian Splatting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provided by nerfstudio) on </a:t>
            </a: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 custom dataset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4. </a:t>
            </a:r>
            <a:r>
              <a:rPr lang="en-US" sz="9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 brief guide for further development </a:t>
            </a:r>
            <a:endParaRPr sz="900"/>
          </a:p>
        </p:txBody>
      </p:sp>
      <p:sp>
        <p:nvSpPr>
          <p:cNvPr id="59" name="Google Shape;59;g31d5272b37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conda</a:t>
            </a:r>
            <a:r>
              <a:rPr lang="en-US">
                <a:solidFill>
                  <a:srgbClr val="BBBBBB"/>
                </a:solidFill>
              </a:rPr>
              <a:t> </a:t>
            </a:r>
            <a:r>
              <a:rPr lang="en-US"/>
              <a:t>activate</a:t>
            </a:r>
            <a:r>
              <a:rPr lang="en-US">
                <a:solidFill>
                  <a:srgbClr val="BBBBBB"/>
                </a:solidFill>
              </a:rPr>
              <a:t> </a:t>
            </a:r>
            <a:r>
              <a:rPr lang="en-US"/>
              <a:t>nerfstudio</a:t>
            </a:r>
            <a:endParaRPr/>
          </a:p>
        </p:txBody>
      </p:sp>
      <p:sp>
        <p:nvSpPr>
          <p:cNvPr id="66" name="Google Shape;66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pip install torch==2.1.2 torchvision==0.16.2 torchaudio==2.1.2 --index-url https://download.pytorch.org/whl/cu121</a:t>
            </a:r>
            <a:endParaRPr/>
          </a:p>
        </p:txBody>
      </p:sp>
      <p:sp>
        <p:nvSpPr>
          <p:cNvPr id="79" name="Google Shape;7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pip</a:t>
            </a:r>
            <a:r>
              <a:rPr lang="en-US">
                <a:solidFill>
                  <a:srgbClr val="BBBBBB"/>
                </a:solidFill>
              </a:rPr>
              <a:t> </a:t>
            </a:r>
            <a:r>
              <a:rPr lang="en-US"/>
              <a:t>install</a:t>
            </a:r>
            <a:r>
              <a:rPr lang="en-US">
                <a:solidFill>
                  <a:srgbClr val="BBBBBB"/>
                </a:solidFill>
              </a:rPr>
              <a:t> </a:t>
            </a:r>
            <a:r>
              <a:rPr lang="en-US"/>
              <a:t>ninja</a:t>
            </a:r>
            <a:r>
              <a:rPr lang="en-US">
                <a:solidFill>
                  <a:srgbClr val="BBBBBB"/>
                </a:solidFill>
              </a:rPr>
              <a:t> </a:t>
            </a:r>
            <a:r>
              <a:rPr lang="en-US"/>
              <a:t>git+https://github.com/NVlabs/tiny-cuda-nn/#subdirectory</a:t>
            </a:r>
            <a:r>
              <a:rPr lang="en-US">
                <a:solidFill>
                  <a:srgbClr val="555555"/>
                </a:solidFill>
              </a:rPr>
              <a:t>=</a:t>
            </a:r>
            <a:r>
              <a:rPr lang="en-US"/>
              <a:t>bindings/torch</a:t>
            </a:r>
            <a:endParaRPr/>
          </a:p>
        </p:txBody>
      </p:sp>
      <p:sp>
        <p:nvSpPr>
          <p:cNvPr id="91" name="Google Shape;9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pip</a:t>
            </a:r>
            <a:r>
              <a:rPr lang="en-US">
                <a:solidFill>
                  <a:srgbClr val="BBBBBB"/>
                </a:solidFill>
              </a:rPr>
              <a:t> </a:t>
            </a:r>
            <a:r>
              <a:rPr lang="en-US"/>
              <a:t>install</a:t>
            </a:r>
            <a:r>
              <a:rPr lang="en-US">
                <a:solidFill>
                  <a:srgbClr val="BBBBBB"/>
                </a:solidFill>
              </a:rPr>
              <a:t> </a:t>
            </a:r>
            <a:r>
              <a:rPr lang="en-US"/>
              <a:t>nerfstudio</a:t>
            </a:r>
            <a:endParaRPr/>
          </a:p>
        </p:txBody>
      </p:sp>
      <p:sp>
        <p:nvSpPr>
          <p:cNvPr id="103" name="Google Shape;103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 txBox="1"/>
          <p:nvPr>
            <p:ph type="ctrTitle"/>
          </p:nvPr>
        </p:nvSpPr>
        <p:spPr>
          <a:xfrm>
            <a:off x="958151" y="1073526"/>
            <a:ext cx="7397039" cy="1747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4"/>
          <p:cNvSpPr txBox="1"/>
          <p:nvPr>
            <p:ph idx="1" type="subTitle"/>
          </p:nvPr>
        </p:nvSpPr>
        <p:spPr>
          <a:xfrm>
            <a:off x="958151" y="3255792"/>
            <a:ext cx="7397039" cy="658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1400" u="none" cap="none" strike="noStrike">
                <a:solidFill>
                  <a:srgbClr val="888894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94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888894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888894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94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94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94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94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94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94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94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9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4" name="Google Shape;14;p24"/>
          <p:cNvGrpSpPr/>
          <p:nvPr/>
        </p:nvGrpSpPr>
        <p:grpSpPr>
          <a:xfrm rot="10800000">
            <a:off x="0" y="3001092"/>
            <a:ext cx="8355526" cy="57487"/>
            <a:chOff x="685800" y="1794746"/>
            <a:chExt cx="7772400" cy="179475"/>
          </a:xfrm>
        </p:grpSpPr>
        <p:sp>
          <p:nvSpPr>
            <p:cNvPr id="15" name="Google Shape;15;p24"/>
            <p:cNvSpPr/>
            <p:nvPr/>
          </p:nvSpPr>
          <p:spPr>
            <a:xfrm>
              <a:off x="685800" y="1794746"/>
              <a:ext cx="1170819" cy="179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1856619" y="1794746"/>
              <a:ext cx="2206599" cy="17947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4063218" y="1794746"/>
              <a:ext cx="4394982" cy="179475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8" name="Google Shape;18;p24"/>
          <p:cNvSpPr/>
          <p:nvPr/>
        </p:nvSpPr>
        <p:spPr>
          <a:xfrm>
            <a:off x="254010" y="4572000"/>
            <a:ext cx="2243667" cy="57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/>
          <p:nvPr>
            <p:ph type="title"/>
          </p:nvPr>
        </p:nvSpPr>
        <p:spPr>
          <a:xfrm>
            <a:off x="310152" y="1548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5"/>
          <p:cNvSpPr txBox="1"/>
          <p:nvPr>
            <p:ph idx="1" type="body"/>
          </p:nvPr>
        </p:nvSpPr>
        <p:spPr>
          <a:xfrm>
            <a:off x="430464" y="902369"/>
            <a:ext cx="8229600" cy="36907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chemeClr val="accent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22" name="Google Shape;22;p25"/>
          <p:cNvGrpSpPr/>
          <p:nvPr/>
        </p:nvGrpSpPr>
        <p:grpSpPr>
          <a:xfrm>
            <a:off x="-5079" y="708812"/>
            <a:ext cx="8691879" cy="47507"/>
            <a:chOff x="685800" y="1794746"/>
            <a:chExt cx="7772400" cy="179475"/>
          </a:xfrm>
        </p:grpSpPr>
        <p:sp>
          <p:nvSpPr>
            <p:cNvPr id="23" name="Google Shape;23;p25"/>
            <p:cNvSpPr/>
            <p:nvPr/>
          </p:nvSpPr>
          <p:spPr>
            <a:xfrm>
              <a:off x="685800" y="1794746"/>
              <a:ext cx="1170819" cy="179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" name="Google Shape;24;p25"/>
            <p:cNvSpPr/>
            <p:nvPr/>
          </p:nvSpPr>
          <p:spPr>
            <a:xfrm>
              <a:off x="1856619" y="1794746"/>
              <a:ext cx="2206599" cy="17947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5" name="Google Shape;25;p25"/>
            <p:cNvSpPr/>
            <p:nvPr/>
          </p:nvSpPr>
          <p:spPr>
            <a:xfrm>
              <a:off x="4063218" y="1794746"/>
              <a:ext cx="4394982" cy="179475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729348" y="4610611"/>
            <a:ext cx="1286874" cy="44680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github.com/kerrj/lerf/tree/main" TargetMode="External"/><Relationship Id="rId4" Type="http://schemas.openxmlformats.org/officeDocument/2006/relationships/hyperlink" Target="https://www.lerf.io/" TargetMode="External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docs.nerf.studio/" TargetMode="External"/><Relationship Id="rId4" Type="http://schemas.openxmlformats.org/officeDocument/2006/relationships/hyperlink" Target="https://colab.research.google.com/github/nerfstudio-project/nerfstudio/blob/main/colab/demo.ipynb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docs.anaconda.com/miniconda/install/#quick-command-line-insta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hyperlink" Target="https://docs.anaconda.com/miniconda/install/#quick-command-line-install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pytorch.org/get-started/previous-versions/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github.com/NVlabs/tiny-cuda-nn/issues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github.com/NVlabs/tiny-cuda-nn/issues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"/>
          <p:cNvSpPr txBox="1"/>
          <p:nvPr>
            <p:ph type="ctrTitle"/>
          </p:nvPr>
        </p:nvSpPr>
        <p:spPr>
          <a:xfrm>
            <a:off x="114301" y="704850"/>
            <a:ext cx="8240890" cy="2115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ct val="125000"/>
              <a:buFont typeface="Gill Sans"/>
              <a:buNone/>
            </a:pPr>
            <a:br>
              <a:rPr b="1" lang="en-US" sz="3200">
                <a:solidFill>
                  <a:schemeClr val="dk1"/>
                </a:solidFill>
                <a:latin typeface="Source Sans 3 Light"/>
                <a:ea typeface="Source Sans 3 Light"/>
                <a:cs typeface="Source Sans 3 Light"/>
                <a:sym typeface="Source Sans 3 Light"/>
              </a:rPr>
            </a:br>
            <a:r>
              <a:rPr lang="en-US" sz="3200">
                <a:solidFill>
                  <a:schemeClr val="dk1"/>
                </a:solidFill>
                <a:latin typeface="Source Sans 3 Light"/>
                <a:ea typeface="Source Sans 3 Light"/>
                <a:cs typeface="Source Sans 3 Light"/>
                <a:sym typeface="Source Sans 3 Light"/>
              </a:rPr>
              <a:t>CIS 7000-005 </a:t>
            </a:r>
            <a:br>
              <a:rPr lang="en-US" sz="3200">
                <a:solidFill>
                  <a:schemeClr val="dk1"/>
                </a:solidFill>
                <a:latin typeface="Source Sans 3 Light"/>
                <a:ea typeface="Source Sans 3 Light"/>
                <a:cs typeface="Source Sans 3 Light"/>
                <a:sym typeface="Source Sans 3 Light"/>
              </a:rPr>
            </a:br>
            <a:r>
              <a:rPr lang="en-US" sz="3200">
                <a:solidFill>
                  <a:schemeClr val="dk1"/>
                </a:solidFill>
                <a:latin typeface="Source Sans 3 Light"/>
                <a:ea typeface="Source Sans 3 Light"/>
                <a:cs typeface="Source Sans 3 Light"/>
                <a:sym typeface="Source Sans 3 Light"/>
              </a:rPr>
              <a:t>Neural Scene Represen</a:t>
            </a:r>
            <a:r>
              <a:rPr lang="en-US">
                <a:solidFill>
                  <a:schemeClr val="dk1"/>
                </a:solidFill>
                <a:latin typeface="Source Sans 3 Light"/>
                <a:ea typeface="Source Sans 3 Light"/>
                <a:cs typeface="Source Sans 3 Light"/>
                <a:sym typeface="Source Sans 3 Light"/>
              </a:rPr>
              <a:t>t</a:t>
            </a:r>
            <a:r>
              <a:rPr lang="en-US" sz="3200">
                <a:solidFill>
                  <a:schemeClr val="dk1"/>
                </a:solidFill>
                <a:latin typeface="Source Sans 3 Light"/>
                <a:ea typeface="Source Sans 3 Light"/>
                <a:cs typeface="Source Sans 3 Light"/>
                <a:sym typeface="Source Sans 3 Light"/>
              </a:rPr>
              <a:t>atio</a:t>
            </a:r>
            <a:r>
              <a:rPr lang="en-US">
                <a:solidFill>
                  <a:schemeClr val="dk1"/>
                </a:solidFill>
                <a:latin typeface="Source Sans 3 Light"/>
                <a:ea typeface="Source Sans 3 Light"/>
                <a:cs typeface="Source Sans 3 Light"/>
                <a:sym typeface="Source Sans 3 Light"/>
              </a:rPr>
              <a:t>n &amp; Neural Rendering</a:t>
            </a:r>
            <a:br>
              <a:rPr lang="en-US">
                <a:solidFill>
                  <a:schemeClr val="dk1"/>
                </a:solidFill>
                <a:latin typeface="Source Sans 3 Light"/>
                <a:ea typeface="Source Sans 3 Light"/>
                <a:cs typeface="Source Sans 3 Light"/>
                <a:sym typeface="Source Sans 3 Light"/>
              </a:rPr>
            </a:br>
            <a:br>
              <a:rPr b="1" lang="en-US" sz="3200">
                <a:solidFill>
                  <a:schemeClr val="dk1"/>
                </a:solidFill>
                <a:latin typeface="Source Sans 3 Light"/>
                <a:ea typeface="Source Sans 3 Light"/>
                <a:cs typeface="Source Sans 3 Light"/>
                <a:sym typeface="Source Sans 3 Light"/>
              </a:rPr>
            </a:br>
            <a:r>
              <a:rPr b="1" lang="en-US" sz="3200">
                <a:solidFill>
                  <a:schemeClr val="dk1"/>
                </a:solidFill>
                <a:latin typeface="Source Sans 3 Light"/>
                <a:ea typeface="Source Sans 3 Light"/>
                <a:cs typeface="Source Sans 3 Light"/>
                <a:sym typeface="Source Sans 3 Light"/>
              </a:rPr>
              <a:t>Tutorial Lecture: </a:t>
            </a:r>
            <a:r>
              <a:rPr lang="en-US" sz="3200">
                <a:solidFill>
                  <a:schemeClr val="dk1"/>
                </a:solidFill>
                <a:latin typeface="Source Sans 3 Light"/>
                <a:ea typeface="Source Sans 3 Light"/>
                <a:cs typeface="Source Sans 3 Light"/>
                <a:sym typeface="Source Sans 3 Light"/>
              </a:rPr>
              <a:t>NeRF Studio</a:t>
            </a:r>
            <a:endParaRPr>
              <a:solidFill>
                <a:schemeClr val="dk1"/>
              </a:solidFill>
              <a:latin typeface="Source Sans 3 Light"/>
              <a:ea typeface="Source Sans 3 Light"/>
              <a:cs typeface="Source Sans 3 Light"/>
              <a:sym typeface="Source Sans 3 Light"/>
            </a:endParaRPr>
          </a:p>
        </p:txBody>
      </p:sp>
      <p:sp>
        <p:nvSpPr>
          <p:cNvPr id="31" name="Google Shape;31;p1"/>
          <p:cNvSpPr txBox="1"/>
          <p:nvPr>
            <p:ph idx="1" type="subTitle"/>
          </p:nvPr>
        </p:nvSpPr>
        <p:spPr>
          <a:xfrm>
            <a:off x="958151" y="3255792"/>
            <a:ext cx="7397039" cy="658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200">
                <a:solidFill>
                  <a:srgbClr val="81000E"/>
                </a:solidFill>
                <a:latin typeface="Source Sans 3"/>
                <a:ea typeface="Source Sans 3"/>
                <a:cs typeface="Source Sans 3"/>
                <a:sym typeface="Source Sans 3"/>
              </a:rPr>
              <a:t>Dec  9</a:t>
            </a:r>
            <a:r>
              <a:rPr baseline="30000" lang="en-US" sz="2200">
                <a:solidFill>
                  <a:srgbClr val="81000E"/>
                </a:solidFill>
                <a:latin typeface="Source Sans 3"/>
                <a:ea typeface="Source Sans 3"/>
                <a:cs typeface="Source Sans 3"/>
                <a:sym typeface="Source Sans 3"/>
              </a:rPr>
              <a:t>th</a:t>
            </a:r>
            <a:endParaRPr sz="2200">
              <a:solidFill>
                <a:srgbClr val="81000E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descr="nerfstudio" id="32" name="Google Shape;3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2885" y="3648802"/>
            <a:ext cx="4780547" cy="928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1d5272b371_0_6"/>
          <p:cNvSpPr txBox="1"/>
          <p:nvPr>
            <p:ph type="title"/>
          </p:nvPr>
        </p:nvSpPr>
        <p:spPr>
          <a:xfrm>
            <a:off x="237762" y="61205"/>
            <a:ext cx="16806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 sz="2400">
                <a:latin typeface="Source Sans 3"/>
                <a:ea typeface="Source Sans 3"/>
                <a:cs typeface="Source Sans 3"/>
                <a:sym typeface="Source Sans 3"/>
              </a:rPr>
              <a:t>Overview 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17" name="Google Shape;117;g31d5272b371_0_6"/>
          <p:cNvSpPr txBox="1"/>
          <p:nvPr>
            <p:ph idx="12" type="sldNum"/>
          </p:nvPr>
        </p:nvSpPr>
        <p:spPr>
          <a:xfrm>
            <a:off x="156078" y="4770596"/>
            <a:ext cx="274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8" name="Google Shape;118;g31d5272b371_0_6"/>
          <p:cNvSpPr txBox="1"/>
          <p:nvPr>
            <p:ph idx="1" type="body"/>
          </p:nvPr>
        </p:nvSpPr>
        <p:spPr>
          <a:xfrm>
            <a:off x="237762" y="1005239"/>
            <a:ext cx="8336400" cy="2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Nerfstudio + command lines 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(on </a:t>
            </a:r>
            <a:r>
              <a:rPr i="1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Linux) =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train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a neural representation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1.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Installation</a:t>
            </a:r>
            <a:endParaRPr>
              <a:solidFill>
                <a:srgbClr val="BBBBB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2.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an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Instant-NGP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on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an existing dataset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3.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 </a:t>
            </a: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Splatfacto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(a variant of original </a:t>
            </a: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3D Gaussian Splatting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provided by nerfstudio) on </a:t>
            </a: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a custom dataset </a:t>
            </a:r>
            <a:endParaRPr>
              <a:solidFill>
                <a:srgbClr val="BBBBB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4.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A brief guide for further development </a:t>
            </a:r>
            <a:endParaRPr>
              <a:solidFill>
                <a:srgbClr val="BBBBBB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"/>
          <p:cNvSpPr txBox="1"/>
          <p:nvPr>
            <p:ph type="title"/>
          </p:nvPr>
        </p:nvSpPr>
        <p:spPr>
          <a:xfrm>
            <a:off x="237762" y="6120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Train an InstantNGP model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24" name="Google Shape;124;p9"/>
          <p:cNvSpPr txBox="1"/>
          <p:nvPr>
            <p:ph idx="12" type="sldNum"/>
          </p:nvPr>
        </p:nvSpPr>
        <p:spPr>
          <a:xfrm>
            <a:off x="156078" y="4770596"/>
            <a:ext cx="41878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5" name="Google Shape;125;p9"/>
          <p:cNvSpPr txBox="1"/>
          <p:nvPr>
            <p:ph idx="1" type="body"/>
          </p:nvPr>
        </p:nvSpPr>
        <p:spPr>
          <a:xfrm>
            <a:off x="237762" y="1005239"/>
            <a:ext cx="8336346" cy="408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Now you have installed everything you need. Let’s start training!</a:t>
            </a:r>
            <a:endParaRPr sz="1600">
              <a:solidFill>
                <a:schemeClr val="accen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26" name="Google Shape;126;p9"/>
          <p:cNvSpPr txBox="1"/>
          <p:nvPr/>
        </p:nvSpPr>
        <p:spPr>
          <a:xfrm>
            <a:off x="237761" y="1413509"/>
            <a:ext cx="8738599" cy="94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1. download an example data “</a:t>
            </a:r>
            <a:r>
              <a:rPr b="1" i="1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poster</a:t>
            </a:r>
            <a:r>
              <a:rPr b="0" i="1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”:</a:t>
            </a:r>
            <a:r>
              <a:rPr b="1" i="1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r>
              <a:rPr b="0" i="1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with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ns-download-data </a:t>
            </a: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command</a:t>
            </a:r>
            <a:endParaRPr b="0" i="0" sz="1600" u="sng" cap="none" strike="noStrike">
              <a:solidFill>
                <a:srgbClr val="C00000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27" name="Google Shape;12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236" y="1820662"/>
            <a:ext cx="8049126" cy="7970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9"/>
          <p:cNvSpPr/>
          <p:nvPr/>
        </p:nvSpPr>
        <p:spPr>
          <a:xfrm>
            <a:off x="4442932" y="1798095"/>
            <a:ext cx="2710344" cy="17358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"/>
          <p:cNvSpPr txBox="1"/>
          <p:nvPr>
            <p:ph type="title"/>
          </p:nvPr>
        </p:nvSpPr>
        <p:spPr>
          <a:xfrm>
            <a:off x="237762" y="6120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Train an InstantNGP model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34" name="Google Shape;134;p10"/>
          <p:cNvSpPr txBox="1"/>
          <p:nvPr>
            <p:ph idx="12" type="sldNum"/>
          </p:nvPr>
        </p:nvSpPr>
        <p:spPr>
          <a:xfrm>
            <a:off x="156078" y="4770596"/>
            <a:ext cx="41878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5" name="Google Shape;135;p10"/>
          <p:cNvSpPr txBox="1"/>
          <p:nvPr>
            <p:ph idx="1" type="body"/>
          </p:nvPr>
        </p:nvSpPr>
        <p:spPr>
          <a:xfrm>
            <a:off x="237762" y="1005239"/>
            <a:ext cx="8336346" cy="408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Now you have installed everything you need. Let’s start training!</a:t>
            </a:r>
            <a:endParaRPr sz="1600">
              <a:solidFill>
                <a:schemeClr val="accen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36" name="Google Shape;136;p10"/>
          <p:cNvSpPr txBox="1"/>
          <p:nvPr/>
        </p:nvSpPr>
        <p:spPr>
          <a:xfrm>
            <a:off x="237761" y="1413509"/>
            <a:ext cx="8738599" cy="94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1. download an example data “</a:t>
            </a:r>
            <a:r>
              <a:rPr b="1" i="1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poster</a:t>
            </a:r>
            <a:r>
              <a:rPr b="0" i="1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”:</a:t>
            </a:r>
            <a:r>
              <a:rPr b="1" i="1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r>
              <a:rPr b="0" i="1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with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ns-download-data </a:t>
            </a: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command</a:t>
            </a:r>
            <a:endParaRPr b="0" i="0" sz="1600" u="sng" cap="none" strike="noStrike">
              <a:solidFill>
                <a:srgbClr val="C00000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37" name="Google Shape;13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6355" y="2783851"/>
            <a:ext cx="1825645" cy="2171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236" y="1820662"/>
            <a:ext cx="8049126" cy="79704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0"/>
          <p:cNvSpPr txBox="1"/>
          <p:nvPr/>
        </p:nvSpPr>
        <p:spPr>
          <a:xfrm>
            <a:off x="237762" y="2745460"/>
            <a:ext cx="2508593" cy="10764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The downloaded dataset will be automatically converted into the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correct format </a:t>
            </a: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you need.</a:t>
            </a:r>
            <a:endParaRPr b="0" i="0" sz="1600" u="none" cap="none" strike="noStrike">
              <a:solidFill>
                <a:srgbClr val="C00000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40" name="Google Shape;14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29152" y="2745460"/>
            <a:ext cx="2914772" cy="22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0"/>
          <p:cNvSpPr txBox="1"/>
          <p:nvPr/>
        </p:nvSpPr>
        <p:spPr>
          <a:xfrm>
            <a:off x="237762" y="3846972"/>
            <a:ext cx="2351441" cy="1146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(</a:t>
            </a:r>
            <a:r>
              <a:rPr b="1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Note:</a:t>
            </a: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You are encouraged to delve into the data format, which benefits you in further development) </a:t>
            </a:r>
            <a:endParaRPr b="0" i="1" sz="1400" u="none" cap="none" strike="noStrik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"/>
          <p:cNvSpPr txBox="1"/>
          <p:nvPr>
            <p:ph type="title"/>
          </p:nvPr>
        </p:nvSpPr>
        <p:spPr>
          <a:xfrm>
            <a:off x="237762" y="6120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Train an InstantNGP model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47" name="Google Shape;147;p11"/>
          <p:cNvSpPr txBox="1"/>
          <p:nvPr>
            <p:ph idx="12" type="sldNum"/>
          </p:nvPr>
        </p:nvSpPr>
        <p:spPr>
          <a:xfrm>
            <a:off x="156078" y="4770596"/>
            <a:ext cx="41878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8" name="Google Shape;148;p11"/>
          <p:cNvSpPr txBox="1"/>
          <p:nvPr>
            <p:ph idx="1" type="body"/>
          </p:nvPr>
        </p:nvSpPr>
        <p:spPr>
          <a:xfrm>
            <a:off x="237762" y="1005239"/>
            <a:ext cx="8336346" cy="408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2.</a:t>
            </a:r>
            <a:r>
              <a:rPr i="0" lang="en-US" sz="1600" u="none" cap="none" strike="noStrike">
                <a:solidFill>
                  <a:schemeClr val="accent1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r>
              <a:rPr b="1" i="0" lang="en-US" sz="1600" u="none" cap="none" strike="noStrike">
                <a:solidFill>
                  <a:schemeClr val="accent1"/>
                </a:solidFill>
                <a:latin typeface="Source Sans 3"/>
                <a:ea typeface="Source Sans 3"/>
                <a:cs typeface="Source Sans 3"/>
                <a:sym typeface="Source Sans 3"/>
              </a:rPr>
              <a:t>Training(</a:t>
            </a:r>
            <a:r>
              <a:rPr b="1" lang="en-US" sz="1600">
                <a:solidFill>
                  <a:schemeClr val="accent1"/>
                </a:solidFill>
                <a:latin typeface="Source Sans 3"/>
                <a:ea typeface="Source Sans 3"/>
                <a:cs typeface="Source Sans 3"/>
                <a:sym typeface="Source Sans 3"/>
              </a:rPr>
              <a:t>demo)</a:t>
            </a:r>
            <a:endParaRPr b="1" sz="1600">
              <a:solidFill>
                <a:schemeClr val="accen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d5272b371_0_24"/>
          <p:cNvSpPr txBox="1"/>
          <p:nvPr>
            <p:ph type="title"/>
          </p:nvPr>
        </p:nvSpPr>
        <p:spPr>
          <a:xfrm>
            <a:off x="237762" y="61205"/>
            <a:ext cx="82296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Train an InstantNGP model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54" name="Google Shape;154;g31d5272b371_0_24"/>
          <p:cNvSpPr txBox="1"/>
          <p:nvPr>
            <p:ph idx="12" type="sldNum"/>
          </p:nvPr>
        </p:nvSpPr>
        <p:spPr>
          <a:xfrm>
            <a:off x="156078" y="4770596"/>
            <a:ext cx="418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5" name="Google Shape;155;g31d5272b371_0_24"/>
          <p:cNvSpPr txBox="1"/>
          <p:nvPr>
            <p:ph idx="1" type="body"/>
          </p:nvPr>
        </p:nvSpPr>
        <p:spPr>
          <a:xfrm>
            <a:off x="237762" y="1005239"/>
            <a:ext cx="83364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2.</a:t>
            </a:r>
            <a:r>
              <a:rPr i="0" lang="en-US" sz="1600" u="none" cap="none" strike="noStrike">
                <a:solidFill>
                  <a:schemeClr val="accent1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r>
              <a:rPr b="1" i="0" lang="en-US" sz="1600" u="none" cap="none" strike="noStrike">
                <a:solidFill>
                  <a:schemeClr val="accent1"/>
                </a:solidFill>
                <a:latin typeface="Source Sans 3"/>
                <a:ea typeface="Source Sans 3"/>
                <a:cs typeface="Source Sans 3"/>
                <a:sym typeface="Source Sans 3"/>
              </a:rPr>
              <a:t>Training(</a:t>
            </a:r>
            <a:r>
              <a:rPr b="1" lang="en-US" sz="1600">
                <a:solidFill>
                  <a:schemeClr val="accent1"/>
                </a:solidFill>
                <a:latin typeface="Source Sans 3"/>
                <a:ea typeface="Source Sans 3"/>
                <a:cs typeface="Source Sans 3"/>
                <a:sym typeface="Source Sans 3"/>
              </a:rPr>
              <a:t>demo)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: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you will see the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config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and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the training progress</a:t>
            </a:r>
            <a:endParaRPr b="1" sz="1600">
              <a:solidFill>
                <a:schemeClr val="accen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56" name="Google Shape;156;g31d5272b371_0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540" y="1499136"/>
            <a:ext cx="7158788" cy="295322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31d5272b371_0_24"/>
          <p:cNvSpPr/>
          <p:nvPr/>
        </p:nvSpPr>
        <p:spPr>
          <a:xfrm>
            <a:off x="3938225" y="1663939"/>
            <a:ext cx="557700" cy="2601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31d5272b371_0_24"/>
          <p:cNvSpPr/>
          <p:nvPr/>
        </p:nvSpPr>
        <p:spPr>
          <a:xfrm>
            <a:off x="5157307" y="1490359"/>
            <a:ext cx="2757900" cy="1737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"/>
          <p:cNvSpPr txBox="1"/>
          <p:nvPr>
            <p:ph type="title"/>
          </p:nvPr>
        </p:nvSpPr>
        <p:spPr>
          <a:xfrm>
            <a:off x="237762" y="6120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Train an InstantNGP model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64" name="Google Shape;164;p12"/>
          <p:cNvSpPr txBox="1"/>
          <p:nvPr>
            <p:ph idx="12" type="sldNum"/>
          </p:nvPr>
        </p:nvSpPr>
        <p:spPr>
          <a:xfrm>
            <a:off x="156078" y="4770596"/>
            <a:ext cx="41878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5" name="Google Shape;16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5479" y="1413510"/>
            <a:ext cx="5242153" cy="353065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2"/>
          <p:cNvSpPr txBox="1"/>
          <p:nvPr/>
        </p:nvSpPr>
        <p:spPr>
          <a:xfrm>
            <a:off x="237762" y="1005239"/>
            <a:ext cx="8336346" cy="408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2. Training: you will see the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config</a:t>
            </a: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and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the training progress</a:t>
            </a:r>
            <a:endParaRPr b="1" i="0" sz="1600" u="none" cap="none" strike="noStrike">
              <a:solidFill>
                <a:schemeClr val="accen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67" name="Google Shape;167;p12"/>
          <p:cNvSpPr/>
          <p:nvPr/>
        </p:nvSpPr>
        <p:spPr>
          <a:xfrm>
            <a:off x="1514475" y="3077357"/>
            <a:ext cx="4333875" cy="1647043"/>
          </a:xfrm>
          <a:prstGeom prst="roundRect">
            <a:avLst>
              <a:gd fmla="val 8571" name="adj"/>
            </a:avLst>
          </a:prstGeom>
          <a:noFill/>
          <a:ln cap="flat" cmpd="sng" w="254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/>
          <p:nvPr>
            <p:ph type="title"/>
          </p:nvPr>
        </p:nvSpPr>
        <p:spPr>
          <a:xfrm>
            <a:off x="237762" y="6120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Train an InstantNGP model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73" name="Google Shape;173;p13"/>
          <p:cNvSpPr txBox="1"/>
          <p:nvPr>
            <p:ph idx="12" type="sldNum"/>
          </p:nvPr>
        </p:nvSpPr>
        <p:spPr>
          <a:xfrm>
            <a:off x="156078" y="4770596"/>
            <a:ext cx="41878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4" name="Google Shape;174;p13"/>
          <p:cNvSpPr txBox="1"/>
          <p:nvPr>
            <p:ph idx="1" type="body"/>
          </p:nvPr>
        </p:nvSpPr>
        <p:spPr>
          <a:xfrm>
            <a:off x="237762" y="1005239"/>
            <a:ext cx="8336346" cy="408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Nerfstudio will start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 web server 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for you to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monitor the training progress 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conveniently</a:t>
            </a:r>
            <a:endParaRPr b="1" sz="1600">
              <a:solidFill>
                <a:schemeClr val="accen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75" name="Google Shape;17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5652" y="1446194"/>
            <a:ext cx="6648952" cy="3153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 txBox="1"/>
          <p:nvPr>
            <p:ph type="title"/>
          </p:nvPr>
        </p:nvSpPr>
        <p:spPr>
          <a:xfrm>
            <a:off x="237762" y="6120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Train an InstantNGP model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81" name="Google Shape;181;p14"/>
          <p:cNvSpPr txBox="1"/>
          <p:nvPr>
            <p:ph idx="12" type="sldNum"/>
          </p:nvPr>
        </p:nvSpPr>
        <p:spPr>
          <a:xfrm>
            <a:off x="156078" y="4770596"/>
            <a:ext cx="41878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2" name="Google Shape;182;p14"/>
          <p:cNvSpPr txBox="1"/>
          <p:nvPr>
            <p:ph idx="1" type="body"/>
          </p:nvPr>
        </p:nvSpPr>
        <p:spPr>
          <a:xfrm>
            <a:off x="237762" y="1005239"/>
            <a:ext cx="8336346" cy="819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We can find that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Instant-NGP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converges very fast!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002060"/>
                </a:solidFill>
                <a:latin typeface="Source Sans 3"/>
                <a:ea typeface="Source Sans 3"/>
                <a:cs typeface="Source Sans 3"/>
                <a:sym typeface="Source Sans 3"/>
              </a:rPr>
              <a:t>It takes only </a:t>
            </a:r>
            <a:r>
              <a:rPr b="1" lang="en-US" sz="1600">
                <a:solidFill>
                  <a:srgbClr val="C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~2min </a:t>
            </a:r>
            <a:r>
              <a:rPr lang="en-US" sz="1600">
                <a:solidFill>
                  <a:srgbClr val="002060"/>
                </a:solidFill>
                <a:latin typeface="Source Sans 3"/>
                <a:ea typeface="Source Sans 3"/>
                <a:cs typeface="Source Sans 3"/>
                <a:sym typeface="Source Sans 3"/>
              </a:rPr>
              <a:t>to train </a:t>
            </a:r>
            <a:r>
              <a:rPr b="1" lang="en-US" sz="1600">
                <a:solidFill>
                  <a:srgbClr val="002060"/>
                </a:solidFill>
                <a:latin typeface="Source Sans 3"/>
                <a:ea typeface="Source Sans 3"/>
                <a:cs typeface="Source Sans 3"/>
                <a:sym typeface="Source Sans 3"/>
              </a:rPr>
              <a:t>5k</a:t>
            </a:r>
            <a:r>
              <a:rPr lang="en-US" sz="1600">
                <a:solidFill>
                  <a:srgbClr val="002060"/>
                </a:solidFill>
                <a:latin typeface="Source Sans 3"/>
                <a:ea typeface="Source Sans 3"/>
                <a:cs typeface="Source Sans 3"/>
                <a:sym typeface="Source Sans 3"/>
              </a:rPr>
              <a:t> iterations (</a:t>
            </a:r>
            <a:r>
              <a:rPr b="1" lang="en-US" sz="1600">
                <a:solidFill>
                  <a:srgbClr val="002060"/>
                </a:solidFill>
                <a:latin typeface="Source Sans 3"/>
                <a:ea typeface="Source Sans 3"/>
                <a:cs typeface="Source Sans 3"/>
                <a:sym typeface="Source Sans 3"/>
              </a:rPr>
              <a:t>30k </a:t>
            </a:r>
            <a:r>
              <a:rPr lang="en-US" sz="1600">
                <a:solidFill>
                  <a:srgbClr val="002060"/>
                </a:solidFill>
                <a:latin typeface="Source Sans 3"/>
                <a:ea typeface="Source Sans 3"/>
                <a:cs typeface="Source Sans 3"/>
                <a:sym typeface="Source Sans 3"/>
              </a:rPr>
              <a:t>in total) on an Nvidia RTX 4090 GPU</a:t>
            </a:r>
            <a:endParaRPr/>
          </a:p>
        </p:txBody>
      </p:sp>
      <p:pic>
        <p:nvPicPr>
          <p:cNvPr id="183" name="Google Shape;18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1239" y="1629929"/>
            <a:ext cx="1998693" cy="266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53951" y="1629929"/>
            <a:ext cx="2094951" cy="266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7499" y="1629929"/>
            <a:ext cx="2057502" cy="266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74441" y="1629929"/>
            <a:ext cx="1965648" cy="266837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4"/>
          <p:cNvSpPr txBox="1"/>
          <p:nvPr/>
        </p:nvSpPr>
        <p:spPr>
          <a:xfrm>
            <a:off x="577203" y="4328316"/>
            <a:ext cx="1591038" cy="3782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~500 iterations</a:t>
            </a:r>
            <a:endParaRPr b="1" i="0" sz="1400" u="none" cap="none" strike="noStrike">
              <a:solidFill>
                <a:schemeClr val="accen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88" name="Google Shape;188;p14"/>
          <p:cNvSpPr txBox="1"/>
          <p:nvPr/>
        </p:nvSpPr>
        <p:spPr>
          <a:xfrm>
            <a:off x="2670698" y="4328316"/>
            <a:ext cx="1591038" cy="3782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~1000 iterations</a:t>
            </a:r>
            <a:endParaRPr b="1" i="0" sz="1400" u="none" cap="none" strike="noStrike">
              <a:solidFill>
                <a:schemeClr val="accen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89" name="Google Shape;189;p14"/>
          <p:cNvSpPr txBox="1"/>
          <p:nvPr/>
        </p:nvSpPr>
        <p:spPr>
          <a:xfrm>
            <a:off x="4720731" y="4328316"/>
            <a:ext cx="1591038" cy="3782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~2000 iterations</a:t>
            </a:r>
            <a:endParaRPr b="1" i="0" sz="1400" u="none" cap="none" strike="noStrike">
              <a:solidFill>
                <a:schemeClr val="accen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90" name="Google Shape;190;p14"/>
          <p:cNvSpPr txBox="1"/>
          <p:nvPr/>
        </p:nvSpPr>
        <p:spPr>
          <a:xfrm>
            <a:off x="6814226" y="4328316"/>
            <a:ext cx="1591038" cy="3782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~5000 iterations</a:t>
            </a:r>
            <a:endParaRPr b="1" i="0" sz="1400" u="none" cap="none" strike="noStrike">
              <a:solidFill>
                <a:schemeClr val="accen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1d5272b371_0_12"/>
          <p:cNvSpPr txBox="1"/>
          <p:nvPr>
            <p:ph type="title"/>
          </p:nvPr>
        </p:nvSpPr>
        <p:spPr>
          <a:xfrm>
            <a:off x="237762" y="61205"/>
            <a:ext cx="16806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 sz="2400">
                <a:latin typeface="Source Sans 3"/>
                <a:ea typeface="Source Sans 3"/>
                <a:cs typeface="Source Sans 3"/>
                <a:sym typeface="Source Sans 3"/>
              </a:rPr>
              <a:t>Overview 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96" name="Google Shape;196;g31d5272b371_0_12"/>
          <p:cNvSpPr txBox="1"/>
          <p:nvPr>
            <p:ph idx="12" type="sldNum"/>
          </p:nvPr>
        </p:nvSpPr>
        <p:spPr>
          <a:xfrm>
            <a:off x="156078" y="4770596"/>
            <a:ext cx="274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7" name="Google Shape;197;g31d5272b371_0_12"/>
          <p:cNvSpPr txBox="1"/>
          <p:nvPr>
            <p:ph idx="1" type="body"/>
          </p:nvPr>
        </p:nvSpPr>
        <p:spPr>
          <a:xfrm>
            <a:off x="237762" y="1005239"/>
            <a:ext cx="8336400" cy="2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Nerfstudio + command lines 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(on </a:t>
            </a:r>
            <a:r>
              <a:rPr i="1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Linux) =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train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a neural representation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1.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Installation</a:t>
            </a:r>
            <a:endParaRPr>
              <a:solidFill>
                <a:srgbClr val="BBBBB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2.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an </a:t>
            </a: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Instant-NGP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on </a:t>
            </a: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an existing dataset</a:t>
            </a:r>
            <a:endParaRPr>
              <a:solidFill>
                <a:srgbClr val="BBBBB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3.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Splatfacto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(a variant of original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3D Gaussian Splatting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provided by nerfstudio) on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 custom dataset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4.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A brief guide for further development </a:t>
            </a:r>
            <a:endParaRPr>
              <a:solidFill>
                <a:srgbClr val="BBBBBB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"/>
          <p:cNvSpPr txBox="1"/>
          <p:nvPr>
            <p:ph type="title"/>
          </p:nvPr>
        </p:nvSpPr>
        <p:spPr>
          <a:xfrm>
            <a:off x="237762" y="6120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Train a </a:t>
            </a:r>
            <a:r>
              <a:rPr lang="en-US" sz="24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Splatfacto</a:t>
            </a: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 model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203" name="Google Shape;203;p15"/>
          <p:cNvSpPr txBox="1"/>
          <p:nvPr>
            <p:ph idx="12" type="sldNum"/>
          </p:nvPr>
        </p:nvSpPr>
        <p:spPr>
          <a:xfrm>
            <a:off x="156078" y="4770596"/>
            <a:ext cx="41878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4" name="Google Shape;204;p15"/>
          <p:cNvSpPr txBox="1"/>
          <p:nvPr>
            <p:ph idx="1" type="body"/>
          </p:nvPr>
        </p:nvSpPr>
        <p:spPr>
          <a:xfrm>
            <a:off x="237762" y="1005238"/>
            <a:ext cx="8336346" cy="1292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Let’s switch to training an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Splatfacto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model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with our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own dataset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1.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Capture your data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: format &amp; devices supported by Nerfstudio ⬇️</a:t>
            </a:r>
            <a:endParaRPr/>
          </a:p>
        </p:txBody>
      </p:sp>
      <p:pic>
        <p:nvPicPr>
          <p:cNvPr id="205" name="Google Shape;20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7265" y="2298031"/>
            <a:ext cx="3517339" cy="2368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"/>
          <p:cNvSpPr txBox="1"/>
          <p:nvPr>
            <p:ph type="title"/>
          </p:nvPr>
        </p:nvSpPr>
        <p:spPr>
          <a:xfrm>
            <a:off x="237762" y="61205"/>
            <a:ext cx="1680685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 sz="2400">
                <a:latin typeface="Source Sans 3"/>
                <a:ea typeface="Source Sans 3"/>
                <a:cs typeface="Source Sans 3"/>
                <a:sym typeface="Source Sans 3"/>
              </a:rPr>
              <a:t>Overview 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8" name="Google Shape;38;p2"/>
          <p:cNvSpPr txBox="1"/>
          <p:nvPr>
            <p:ph idx="12" type="sldNum"/>
          </p:nvPr>
        </p:nvSpPr>
        <p:spPr>
          <a:xfrm>
            <a:off x="156078" y="4770596"/>
            <a:ext cx="274386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" name="Google Shape;39;p2"/>
          <p:cNvSpPr txBox="1"/>
          <p:nvPr>
            <p:ph idx="1" type="body"/>
          </p:nvPr>
        </p:nvSpPr>
        <p:spPr>
          <a:xfrm>
            <a:off x="237762" y="1005239"/>
            <a:ext cx="8336346" cy="2760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Nerfstudio + command lines 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(on </a:t>
            </a:r>
            <a:r>
              <a:rPr i="1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Linux) =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train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a neural representation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1.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Installation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2.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an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Instant-NGP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on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an existing dataset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3.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Splatfacto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(a variant of original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3D Gaussian Splatting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provided by nerfstudio) on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 custom dataset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4.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 brief guide for further development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"/>
          <p:cNvSpPr txBox="1"/>
          <p:nvPr>
            <p:ph type="title"/>
          </p:nvPr>
        </p:nvSpPr>
        <p:spPr>
          <a:xfrm>
            <a:off x="237762" y="6120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Train a </a:t>
            </a:r>
            <a:r>
              <a:rPr lang="en-US" sz="24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Splatfacto</a:t>
            </a: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 model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211" name="Google Shape;211;p16"/>
          <p:cNvSpPr txBox="1"/>
          <p:nvPr>
            <p:ph idx="12" type="sldNum"/>
          </p:nvPr>
        </p:nvSpPr>
        <p:spPr>
          <a:xfrm>
            <a:off x="156078" y="4770596"/>
            <a:ext cx="41878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2" name="Google Shape;212;p16"/>
          <p:cNvSpPr txBox="1"/>
          <p:nvPr>
            <p:ph idx="1" type="body"/>
          </p:nvPr>
        </p:nvSpPr>
        <p:spPr>
          <a:xfrm>
            <a:off x="237762" y="1005238"/>
            <a:ext cx="8336346" cy="1292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Example: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   device: IOS app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Record3D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   format: raw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RGBD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data with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camera poses</a:t>
            </a:r>
            <a:endParaRPr/>
          </a:p>
        </p:txBody>
      </p:sp>
      <p:pic>
        <p:nvPicPr>
          <p:cNvPr id="213" name="Google Shape;21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5523" y="1914482"/>
            <a:ext cx="4247507" cy="262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998" y="2298031"/>
            <a:ext cx="3327380" cy="1667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"/>
          <p:cNvSpPr txBox="1"/>
          <p:nvPr>
            <p:ph type="title"/>
          </p:nvPr>
        </p:nvSpPr>
        <p:spPr>
          <a:xfrm>
            <a:off x="237762" y="6120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Train a </a:t>
            </a:r>
            <a:r>
              <a:rPr lang="en-US" sz="24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Splatfacto</a:t>
            </a: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 model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220" name="Google Shape;220;p17"/>
          <p:cNvSpPr txBox="1"/>
          <p:nvPr>
            <p:ph idx="12" type="sldNum"/>
          </p:nvPr>
        </p:nvSpPr>
        <p:spPr>
          <a:xfrm>
            <a:off x="156078" y="4770596"/>
            <a:ext cx="41878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1" name="Google Shape;221;p17"/>
          <p:cNvSpPr txBox="1"/>
          <p:nvPr>
            <p:ph idx="1" type="body"/>
          </p:nvPr>
        </p:nvSpPr>
        <p:spPr>
          <a:xfrm>
            <a:off x="237762" y="1005238"/>
            <a:ext cx="8336346" cy="1292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2.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Data processing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: into standard format for nerfstudio</a:t>
            </a:r>
            <a:endParaRPr b="1" sz="160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222" name="Google Shape;22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831" y="1651634"/>
            <a:ext cx="8336346" cy="842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65" y="2649849"/>
            <a:ext cx="3359568" cy="209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52549" y="2731775"/>
            <a:ext cx="3504099" cy="213697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7"/>
          <p:cNvSpPr/>
          <p:nvPr/>
        </p:nvSpPr>
        <p:spPr>
          <a:xfrm>
            <a:off x="4652481" y="1617670"/>
            <a:ext cx="3981645" cy="192079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"/>
          <p:cNvSpPr txBox="1"/>
          <p:nvPr>
            <p:ph type="title"/>
          </p:nvPr>
        </p:nvSpPr>
        <p:spPr>
          <a:xfrm>
            <a:off x="237762" y="6120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Train a </a:t>
            </a:r>
            <a:r>
              <a:rPr lang="en-US" sz="24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Splatfacto</a:t>
            </a: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 model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231" name="Google Shape;231;p18"/>
          <p:cNvSpPr txBox="1"/>
          <p:nvPr>
            <p:ph idx="12" type="sldNum"/>
          </p:nvPr>
        </p:nvSpPr>
        <p:spPr>
          <a:xfrm>
            <a:off x="156078" y="4770596"/>
            <a:ext cx="41878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18"/>
          <p:cNvSpPr txBox="1"/>
          <p:nvPr>
            <p:ph idx="1" type="body"/>
          </p:nvPr>
        </p:nvSpPr>
        <p:spPr>
          <a:xfrm>
            <a:off x="237762" y="1005238"/>
            <a:ext cx="8336346" cy="1292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Now let’s begin training!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3. </a:t>
            </a:r>
            <a:r>
              <a:rPr b="1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pip</a:t>
            </a:r>
            <a:r>
              <a:rPr i="1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install gsplat</a:t>
            </a:r>
            <a:r>
              <a:rPr b="1" i="0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r>
              <a:rPr i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(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for</a:t>
            </a:r>
            <a:r>
              <a:rPr i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Splatfacto)</a:t>
            </a:r>
            <a:r>
              <a:rPr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4. </a:t>
            </a:r>
            <a:r>
              <a:rPr b="1" lang="en-US" sz="1600">
                <a:solidFill>
                  <a:schemeClr val="accent1"/>
                </a:solidFill>
                <a:latin typeface="Source Sans 3"/>
                <a:ea typeface="Source Sans 3"/>
                <a:cs typeface="Source Sans 3"/>
                <a:sym typeface="Source Sans 3"/>
              </a:rPr>
              <a:t>（Demo）t</a:t>
            </a:r>
            <a:r>
              <a:rPr b="1" lang="en-US" sz="1600" u="none" cap="none" strike="noStrike">
                <a:solidFill>
                  <a:schemeClr val="accent1"/>
                </a:solidFill>
                <a:latin typeface="Source Sans 3"/>
                <a:ea typeface="Source Sans 3"/>
                <a:cs typeface="Source Sans 3"/>
                <a:sym typeface="Source Sans 3"/>
              </a:rPr>
              <a:t>raining </a:t>
            </a:r>
            <a:r>
              <a:rPr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 </a:t>
            </a:r>
            <a:r>
              <a:rPr b="1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Splatfacto </a:t>
            </a:r>
            <a:r>
              <a:rPr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(similar to </a:t>
            </a:r>
            <a:r>
              <a:rPr b="1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Instant-NGP</a:t>
            </a:r>
            <a:r>
              <a:rPr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)</a:t>
            </a:r>
            <a:endParaRPr b="1" sz="1600" u="none" cap="none" strike="noStrik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233" name="Google Shape;23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068" y="2446105"/>
            <a:ext cx="7748669" cy="181300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8"/>
          <p:cNvSpPr/>
          <p:nvPr/>
        </p:nvSpPr>
        <p:spPr>
          <a:xfrm>
            <a:off x="5347807" y="2446105"/>
            <a:ext cx="2157894" cy="19232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9"/>
          <p:cNvSpPr txBox="1"/>
          <p:nvPr>
            <p:ph type="title"/>
          </p:nvPr>
        </p:nvSpPr>
        <p:spPr>
          <a:xfrm>
            <a:off x="237762" y="6120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Train a </a:t>
            </a:r>
            <a:r>
              <a:rPr lang="en-US" sz="24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Splatfacto</a:t>
            </a: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 model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240" name="Google Shape;240;p19"/>
          <p:cNvSpPr txBox="1"/>
          <p:nvPr>
            <p:ph idx="12" type="sldNum"/>
          </p:nvPr>
        </p:nvSpPr>
        <p:spPr>
          <a:xfrm>
            <a:off x="156078" y="4770596"/>
            <a:ext cx="41878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1" name="Google Shape;241;p19"/>
          <p:cNvSpPr txBox="1"/>
          <p:nvPr>
            <p:ph idx="1" type="body"/>
          </p:nvPr>
        </p:nvSpPr>
        <p:spPr>
          <a:xfrm>
            <a:off x="237762" y="1005238"/>
            <a:ext cx="8336346" cy="1292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Similarly, we can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monitor the training process at a webserver</a:t>
            </a:r>
            <a:endParaRPr/>
          </a:p>
        </p:txBody>
      </p:sp>
      <p:pic>
        <p:nvPicPr>
          <p:cNvPr id="242" name="Google Shape;24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1790" y="1430072"/>
            <a:ext cx="6843586" cy="3246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1d5272b371_0_18"/>
          <p:cNvSpPr txBox="1"/>
          <p:nvPr>
            <p:ph type="title"/>
          </p:nvPr>
        </p:nvSpPr>
        <p:spPr>
          <a:xfrm>
            <a:off x="237762" y="61205"/>
            <a:ext cx="16806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 sz="2400">
                <a:latin typeface="Source Sans 3"/>
                <a:ea typeface="Source Sans 3"/>
                <a:cs typeface="Source Sans 3"/>
                <a:sym typeface="Source Sans 3"/>
              </a:rPr>
              <a:t>Overview 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248" name="Google Shape;248;g31d5272b371_0_18"/>
          <p:cNvSpPr txBox="1"/>
          <p:nvPr>
            <p:ph idx="12" type="sldNum"/>
          </p:nvPr>
        </p:nvSpPr>
        <p:spPr>
          <a:xfrm>
            <a:off x="156078" y="4770596"/>
            <a:ext cx="274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9" name="Google Shape;249;g31d5272b371_0_18"/>
          <p:cNvSpPr txBox="1"/>
          <p:nvPr>
            <p:ph idx="1" type="body"/>
          </p:nvPr>
        </p:nvSpPr>
        <p:spPr>
          <a:xfrm>
            <a:off x="237762" y="1005239"/>
            <a:ext cx="8336400" cy="2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Nerfstudio + command lines 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(on </a:t>
            </a:r>
            <a:r>
              <a:rPr i="1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Linux) =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train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a neural representation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1.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Installation</a:t>
            </a:r>
            <a:endParaRPr>
              <a:solidFill>
                <a:srgbClr val="BBBBB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2.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an </a:t>
            </a: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Instant-NGP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on </a:t>
            </a: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an existing dataset</a:t>
            </a:r>
            <a:endParaRPr>
              <a:solidFill>
                <a:srgbClr val="BBBBB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3.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 </a:t>
            </a: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Splatfacto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(a variant of original </a:t>
            </a: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3D Gaussian Splatting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provided by nerfstudio) on </a:t>
            </a: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a custom dataset </a:t>
            </a:r>
            <a:endParaRPr>
              <a:solidFill>
                <a:srgbClr val="BBBBB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4.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 brief guide for further development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"/>
          <p:cNvSpPr txBox="1"/>
          <p:nvPr>
            <p:ph type="title"/>
          </p:nvPr>
        </p:nvSpPr>
        <p:spPr>
          <a:xfrm>
            <a:off x="237762" y="6120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Further Development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255" name="Google Shape;255;p20"/>
          <p:cNvSpPr txBox="1"/>
          <p:nvPr>
            <p:ph idx="12" type="sldNum"/>
          </p:nvPr>
        </p:nvSpPr>
        <p:spPr>
          <a:xfrm>
            <a:off x="156078" y="4770596"/>
            <a:ext cx="41878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6" name="Google Shape;256;p20"/>
          <p:cNvSpPr txBox="1"/>
          <p:nvPr>
            <p:ph idx="1" type="body"/>
          </p:nvPr>
        </p:nvSpPr>
        <p:spPr>
          <a:xfrm>
            <a:off x="237762" y="1005238"/>
            <a:ext cx="8336346" cy="1292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Using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Extensions: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1600" u="none" cap="none" strike="noStrik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Nerfstudio provides template for developing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novel methods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.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 famous example is </a:t>
            </a:r>
            <a:r>
              <a:rPr b="1" lang="en-US" sz="1600" u="sng">
                <a:solidFill>
                  <a:srgbClr val="C00000"/>
                </a:solidFill>
                <a:latin typeface="Source Sans 3"/>
                <a:ea typeface="Source Sans 3"/>
                <a:cs typeface="Source Sans 3"/>
                <a:sym typeface="Source Sans 3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LERF</a:t>
            </a:r>
            <a:r>
              <a:rPr b="1" baseline="30000" lang="en-US" sz="1600" u="sng">
                <a:solidFill>
                  <a:srgbClr val="C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1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, which has its lightweight implementation depend on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nerfstudio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.</a:t>
            </a:r>
            <a:endParaRPr b="1" sz="1600" u="sng" cap="none" strike="noStrike">
              <a:solidFill>
                <a:srgbClr val="C00000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257" name="Google Shape;257;p20">
            <a:hlinkClick r:id="rId4"/>
          </p:cNvPr>
          <p:cNvSpPr txBox="1"/>
          <p:nvPr/>
        </p:nvSpPr>
        <p:spPr>
          <a:xfrm>
            <a:off x="574862" y="4780697"/>
            <a:ext cx="408537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baseline="30000" i="0" lang="en-US" sz="12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1</a:t>
            </a:r>
            <a:r>
              <a:rPr b="0" i="0" lang="en-US" sz="12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LERF: Language Embedded Radiance Fields (ICCV 2023 Oral)</a:t>
            </a:r>
            <a:endParaRPr/>
          </a:p>
        </p:txBody>
      </p:sp>
      <p:pic>
        <p:nvPicPr>
          <p:cNvPr id="258" name="Google Shape;258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9797" y="2141185"/>
            <a:ext cx="3619751" cy="206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41583" y="2107704"/>
            <a:ext cx="2438400" cy="246287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0"/>
          <p:cNvSpPr txBox="1"/>
          <p:nvPr/>
        </p:nvSpPr>
        <p:spPr>
          <a:xfrm>
            <a:off x="698973" y="4211344"/>
            <a:ext cx="4242610" cy="448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Template file structure for custom methods</a:t>
            </a:r>
            <a:endParaRPr/>
          </a:p>
        </p:txBody>
      </p:sp>
      <p:sp>
        <p:nvSpPr>
          <p:cNvPr id="261" name="Google Shape;261;p20"/>
          <p:cNvSpPr txBox="1"/>
          <p:nvPr/>
        </p:nvSpPr>
        <p:spPr>
          <a:xfrm>
            <a:off x="5394159" y="4577794"/>
            <a:ext cx="2177715" cy="4433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LERF’s file structure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1"/>
          <p:cNvSpPr txBox="1"/>
          <p:nvPr>
            <p:ph type="title"/>
          </p:nvPr>
        </p:nvSpPr>
        <p:spPr>
          <a:xfrm>
            <a:off x="237762" y="6120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Further Development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267" name="Google Shape;267;p21"/>
          <p:cNvSpPr txBox="1"/>
          <p:nvPr>
            <p:ph idx="12" type="sldNum"/>
          </p:nvPr>
        </p:nvSpPr>
        <p:spPr>
          <a:xfrm>
            <a:off x="156078" y="4770596"/>
            <a:ext cx="41878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8" name="Google Shape;268;p21"/>
          <p:cNvSpPr txBox="1"/>
          <p:nvPr>
            <p:ph idx="1" type="body"/>
          </p:nvPr>
        </p:nvSpPr>
        <p:spPr>
          <a:xfrm>
            <a:off x="237762" y="1005239"/>
            <a:ext cx="8336346" cy="2060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Reading the Source Code: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1600" u="none" cap="none" strike="noStrik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addition to 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playing nerfstudio only with its simple APIs, you are also encouraged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to read the source code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of nerfstudio to get into the detailed implementation of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pipeline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dataloader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algorithm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 etc.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This would benefit you in doing research in this field, whether or not you decide to design and implement your own methods based on nerfstudio.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600" u="sng">
              <a:solidFill>
                <a:srgbClr val="C00000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269" name="Google Shape;26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8089" y="3066699"/>
            <a:ext cx="4835691" cy="167060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1"/>
          <p:cNvSpPr txBox="1"/>
          <p:nvPr/>
        </p:nvSpPr>
        <p:spPr>
          <a:xfrm>
            <a:off x="3573381" y="4738003"/>
            <a:ext cx="2053387" cy="30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Pipeline of nerfstudio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"/>
          <p:cNvSpPr txBox="1"/>
          <p:nvPr>
            <p:ph type="title"/>
          </p:nvPr>
        </p:nvSpPr>
        <p:spPr>
          <a:xfrm>
            <a:off x="237762" y="6120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Tutorial Lecture: NeRF Studio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276" name="Google Shape;276;p22"/>
          <p:cNvSpPr txBox="1"/>
          <p:nvPr>
            <p:ph idx="12" type="sldNum"/>
          </p:nvPr>
        </p:nvSpPr>
        <p:spPr>
          <a:xfrm>
            <a:off x="156078" y="4770596"/>
            <a:ext cx="41878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7" name="Google Shape;277;p22"/>
          <p:cNvSpPr txBox="1"/>
          <p:nvPr/>
        </p:nvSpPr>
        <p:spPr>
          <a:xfrm>
            <a:off x="3479702" y="2287003"/>
            <a:ext cx="2088343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Thanks!</a:t>
            </a:r>
            <a:endParaRPr/>
          </a:p>
        </p:txBody>
      </p:sp>
      <p:pic>
        <p:nvPicPr>
          <p:cNvPr descr="nerfstudio" id="278" name="Google Shape;27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0937" y="3512444"/>
            <a:ext cx="4780547" cy="928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/>
          <p:nvPr>
            <p:ph type="title"/>
          </p:nvPr>
        </p:nvSpPr>
        <p:spPr>
          <a:xfrm>
            <a:off x="237762" y="61205"/>
            <a:ext cx="1680685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 sz="2400">
                <a:latin typeface="Source Sans 3"/>
                <a:ea typeface="Source Sans 3"/>
                <a:cs typeface="Source Sans 3"/>
                <a:sym typeface="Source Sans 3"/>
              </a:rPr>
              <a:t>Overview 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45" name="Google Shape;45;p3"/>
          <p:cNvSpPr txBox="1"/>
          <p:nvPr>
            <p:ph idx="12" type="sldNum"/>
          </p:nvPr>
        </p:nvSpPr>
        <p:spPr>
          <a:xfrm>
            <a:off x="156078" y="4770596"/>
            <a:ext cx="274386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" name="Google Shape;46;p3"/>
          <p:cNvSpPr txBox="1"/>
          <p:nvPr>
            <p:ph idx="1" type="body"/>
          </p:nvPr>
        </p:nvSpPr>
        <p:spPr>
          <a:xfrm>
            <a:off x="237762" y="1005239"/>
            <a:ext cx="8336346" cy="3765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Nerfstudio + command lines 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(on </a:t>
            </a:r>
            <a:r>
              <a:rPr i="1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Linux) =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train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a neural representation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1.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Installation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2.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an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Instant-NGP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on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an existing dataset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3.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Splatfacto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(a variant of original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3D Gaussian Splatting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provided by nerfstudio) on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 custom dataset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4.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 brief guide for further development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60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Notes: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(1) Check the </a:t>
            </a:r>
            <a:r>
              <a:rPr b="1" lang="en-US" sz="1600" u="sng">
                <a:solidFill>
                  <a:srgbClr val="C00000"/>
                </a:solidFill>
                <a:latin typeface="Source Sans 3"/>
                <a:ea typeface="Source Sans 3"/>
                <a:cs typeface="Source Sans 3"/>
                <a:sym typeface="Source Sans 3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nerfstudio document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for more tutorials.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(2) You can find a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colab demo </a:t>
            </a:r>
            <a:r>
              <a:rPr b="1" lang="en-US" sz="1600" u="sng">
                <a:solidFill>
                  <a:srgbClr val="C00000"/>
                </a:solidFill>
                <a:latin typeface="Source Sans 3"/>
                <a:ea typeface="Source Sans 3"/>
                <a:cs typeface="Source Sans 3"/>
                <a:sym typeface="Source Sans 3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 which is an easier way to experience nerfstudio.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But our tutorial aims for a slightly more in-depth instruction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(3) We will release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the slides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after class. All the commands can be found in the </a:t>
            </a: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notes</a:t>
            </a:r>
            <a:endParaRPr b="1" sz="1600">
              <a:solidFill>
                <a:srgbClr val="C00000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 txBox="1"/>
          <p:nvPr>
            <p:ph type="title"/>
          </p:nvPr>
        </p:nvSpPr>
        <p:spPr>
          <a:xfrm>
            <a:off x="237762" y="6120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Installation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52" name="Google Shape;52;p4"/>
          <p:cNvSpPr txBox="1"/>
          <p:nvPr>
            <p:ph idx="12" type="sldNum"/>
          </p:nvPr>
        </p:nvSpPr>
        <p:spPr>
          <a:xfrm>
            <a:off x="156078" y="4770596"/>
            <a:ext cx="41878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" name="Google Shape;53;p4"/>
          <p:cNvSpPr txBox="1"/>
          <p:nvPr>
            <p:ph idx="1" type="body"/>
          </p:nvPr>
        </p:nvSpPr>
        <p:spPr>
          <a:xfrm>
            <a:off x="237762" y="1005239"/>
            <a:ext cx="8336346" cy="408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1.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Create &amp; Activate a conda environment</a:t>
            </a:r>
            <a:endParaRPr sz="1600">
              <a:solidFill>
                <a:schemeClr val="accen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54" name="Google Shape;54;p4"/>
          <p:cNvSpPr txBox="1"/>
          <p:nvPr/>
        </p:nvSpPr>
        <p:spPr>
          <a:xfrm>
            <a:off x="237761" y="1381757"/>
            <a:ext cx="8805975" cy="408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(</a:t>
            </a:r>
            <a:r>
              <a:rPr b="1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Note:</a:t>
            </a: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If you have never used </a:t>
            </a:r>
            <a:r>
              <a:rPr b="1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conda</a:t>
            </a: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before, it’s recommended to </a:t>
            </a:r>
            <a:r>
              <a:rPr b="1" i="1" lang="en-US" sz="1400" u="sng" cap="none" strike="noStrike">
                <a:solidFill>
                  <a:srgbClr val="C00000"/>
                </a:solidFill>
                <a:latin typeface="Source Sans 3"/>
                <a:ea typeface="Source Sans 3"/>
                <a:cs typeface="Source Sans 3"/>
                <a:sym typeface="Source Sans 3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quickly install Miniconda with the command line</a:t>
            </a: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)</a:t>
            </a:r>
            <a:endParaRPr/>
          </a:p>
        </p:txBody>
      </p:sp>
      <p:pic>
        <p:nvPicPr>
          <p:cNvPr id="55" name="Google Shape;5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24689" y="1829148"/>
            <a:ext cx="5319934" cy="288327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4"/>
          <p:cNvSpPr/>
          <p:nvPr/>
        </p:nvSpPr>
        <p:spPr>
          <a:xfrm>
            <a:off x="4962525" y="1885950"/>
            <a:ext cx="1972573" cy="154507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1d5272b371_0_0"/>
          <p:cNvSpPr txBox="1"/>
          <p:nvPr>
            <p:ph type="title"/>
          </p:nvPr>
        </p:nvSpPr>
        <p:spPr>
          <a:xfrm>
            <a:off x="237762" y="61205"/>
            <a:ext cx="16806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 sz="2400">
                <a:latin typeface="Source Sans 3"/>
                <a:ea typeface="Source Sans 3"/>
                <a:cs typeface="Source Sans 3"/>
                <a:sym typeface="Source Sans 3"/>
              </a:rPr>
              <a:t>Overview 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62" name="Google Shape;62;g31d5272b371_0_0"/>
          <p:cNvSpPr txBox="1"/>
          <p:nvPr>
            <p:ph idx="12" type="sldNum"/>
          </p:nvPr>
        </p:nvSpPr>
        <p:spPr>
          <a:xfrm>
            <a:off x="156078" y="4770596"/>
            <a:ext cx="274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" name="Google Shape;63;g31d5272b371_0_0"/>
          <p:cNvSpPr txBox="1"/>
          <p:nvPr>
            <p:ph idx="1" type="body"/>
          </p:nvPr>
        </p:nvSpPr>
        <p:spPr>
          <a:xfrm>
            <a:off x="237762" y="1005239"/>
            <a:ext cx="8336400" cy="2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Nerfstudio + command lines 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(on </a:t>
            </a:r>
            <a:r>
              <a:rPr i="1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Linux) =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train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a neural representation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1.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Installation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2.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an </a:t>
            </a: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Instant-NGP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on </a:t>
            </a: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an existing dataset</a:t>
            </a:r>
            <a:endParaRPr>
              <a:solidFill>
                <a:srgbClr val="BBBBB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3.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How to train a </a:t>
            </a: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Splatfacto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(a variant of original </a:t>
            </a: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3D Gaussian Splatting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model provided by nerfstudio) on </a:t>
            </a: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a custom dataset </a:t>
            </a:r>
            <a:endParaRPr>
              <a:solidFill>
                <a:srgbClr val="BBBBB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4. </a:t>
            </a:r>
            <a:r>
              <a:rPr lang="en-US" sz="1600">
                <a:solidFill>
                  <a:srgbClr val="BBBBBB"/>
                </a:solidFill>
                <a:latin typeface="Source Sans 3"/>
                <a:ea typeface="Source Sans 3"/>
                <a:cs typeface="Source Sans 3"/>
                <a:sym typeface="Source Sans 3"/>
              </a:rPr>
              <a:t>A brief guide for further development </a:t>
            </a:r>
            <a:endParaRPr>
              <a:solidFill>
                <a:srgbClr val="BBBBBB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"/>
          <p:cNvSpPr txBox="1"/>
          <p:nvPr>
            <p:ph type="title"/>
          </p:nvPr>
        </p:nvSpPr>
        <p:spPr>
          <a:xfrm>
            <a:off x="237762" y="6120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Installation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69" name="Google Shape;69;p5"/>
          <p:cNvSpPr txBox="1"/>
          <p:nvPr>
            <p:ph idx="12" type="sldNum"/>
          </p:nvPr>
        </p:nvSpPr>
        <p:spPr>
          <a:xfrm>
            <a:off x="156078" y="4770596"/>
            <a:ext cx="41878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" name="Google Shape;70;p5"/>
          <p:cNvSpPr txBox="1"/>
          <p:nvPr>
            <p:ph idx="1" type="body"/>
          </p:nvPr>
        </p:nvSpPr>
        <p:spPr>
          <a:xfrm>
            <a:off x="237762" y="1005239"/>
            <a:ext cx="8336346" cy="408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1. </a:t>
            </a:r>
            <a:r>
              <a:rPr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Create &amp; Activate a conda environment</a:t>
            </a:r>
            <a:endParaRPr sz="1600">
              <a:solidFill>
                <a:schemeClr val="accen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71" name="Google Shape;7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766" y="1991274"/>
            <a:ext cx="6379284" cy="234005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5"/>
          <p:cNvSpPr txBox="1"/>
          <p:nvPr/>
        </p:nvSpPr>
        <p:spPr>
          <a:xfrm>
            <a:off x="237761" y="1381757"/>
            <a:ext cx="8805975" cy="408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(</a:t>
            </a:r>
            <a:r>
              <a:rPr b="1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Note:</a:t>
            </a: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If you have never used </a:t>
            </a:r>
            <a:r>
              <a:rPr b="1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conda</a:t>
            </a: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before, it’s recommended to </a:t>
            </a:r>
            <a:r>
              <a:rPr b="1" i="1" lang="en-US" sz="1400" u="sng" cap="none" strike="noStrike">
                <a:solidFill>
                  <a:srgbClr val="C00000"/>
                </a:solidFill>
                <a:latin typeface="Source Sans 3"/>
                <a:ea typeface="Source Sans 3"/>
                <a:cs typeface="Source Sans 3"/>
                <a:sym typeface="Source Sans 3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quickly install Miniconda with the command line</a:t>
            </a: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)</a:t>
            </a: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1209675" y="2845590"/>
            <a:ext cx="2381250" cy="56436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5"/>
          <p:cNvSpPr txBox="1"/>
          <p:nvPr/>
        </p:nvSpPr>
        <p:spPr>
          <a:xfrm>
            <a:off x="3628933" y="3007412"/>
            <a:ext cx="110158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Successful!</a:t>
            </a:r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5657850" y="4041957"/>
            <a:ext cx="1704975" cy="158568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104901" y="3945477"/>
            <a:ext cx="828674" cy="385851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"/>
          <p:cNvSpPr txBox="1"/>
          <p:nvPr>
            <p:ph type="title"/>
          </p:nvPr>
        </p:nvSpPr>
        <p:spPr>
          <a:xfrm>
            <a:off x="237762" y="6120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Installation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82" name="Google Shape;82;p6"/>
          <p:cNvSpPr txBox="1"/>
          <p:nvPr>
            <p:ph idx="12" type="sldNum"/>
          </p:nvPr>
        </p:nvSpPr>
        <p:spPr>
          <a:xfrm>
            <a:off x="156078" y="4770596"/>
            <a:ext cx="41878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" name="Google Shape;83;p6"/>
          <p:cNvSpPr txBox="1"/>
          <p:nvPr>
            <p:ph idx="1" type="body"/>
          </p:nvPr>
        </p:nvSpPr>
        <p:spPr>
          <a:xfrm>
            <a:off x="237762" y="1005239"/>
            <a:ext cx="8336346" cy="408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2. 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Install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PyTorch</a:t>
            </a:r>
            <a:endParaRPr b="1" sz="1600">
              <a:solidFill>
                <a:schemeClr val="accen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84" name="Google Shape;84;p6"/>
          <p:cNvSpPr txBox="1"/>
          <p:nvPr/>
        </p:nvSpPr>
        <p:spPr>
          <a:xfrm>
            <a:off x="237761" y="1413509"/>
            <a:ext cx="8619367" cy="1702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It’s not strict which version of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PyTorch</a:t>
            </a: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and the corresponding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CUDA</a:t>
            </a: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you should use, but installing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tiny-cuda-nn</a:t>
            </a: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in the next step requires a matching version of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the CUDA Compiler installed in your computer </a:t>
            </a: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and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the CUDA used to compile PyTorch. </a:t>
            </a: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So choose them carefully!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Check the valid combination of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PyTorch</a:t>
            </a: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and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CUDA</a:t>
            </a: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versions and related download commands </a:t>
            </a:r>
            <a:r>
              <a:rPr b="1" i="1" lang="en-US" sz="1600" u="sng" cap="none" strike="noStrike">
                <a:solidFill>
                  <a:srgbClr val="C00000"/>
                </a:solidFill>
                <a:latin typeface="Source Sans 3"/>
                <a:ea typeface="Source Sans 3"/>
                <a:cs typeface="Source Sans 3"/>
                <a:sym typeface="Source Sans 3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endParaRPr b="1" i="1" sz="1600" u="sng" cap="none" strike="noStrike">
              <a:solidFill>
                <a:srgbClr val="C00000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85" name="Google Shape;85;p6"/>
          <p:cNvSpPr txBox="1"/>
          <p:nvPr/>
        </p:nvSpPr>
        <p:spPr>
          <a:xfrm>
            <a:off x="237762" y="2714481"/>
            <a:ext cx="8336346" cy="408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(</a:t>
            </a:r>
            <a:r>
              <a:rPr b="1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Note:</a:t>
            </a: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Google or Ask </a:t>
            </a:r>
            <a:r>
              <a:rPr b="1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ChatGPT</a:t>
            </a: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when you run into an incompatibility/missing library issue)</a:t>
            </a:r>
            <a:endParaRPr/>
          </a:p>
        </p:txBody>
      </p:sp>
      <p:pic>
        <p:nvPicPr>
          <p:cNvPr id="86" name="Google Shape;8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482" y="3113227"/>
            <a:ext cx="7897470" cy="1384864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6"/>
          <p:cNvSpPr/>
          <p:nvPr/>
        </p:nvSpPr>
        <p:spPr>
          <a:xfrm>
            <a:off x="4781550" y="3116132"/>
            <a:ext cx="3792558" cy="179518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6"/>
          <p:cNvSpPr/>
          <p:nvPr/>
        </p:nvSpPr>
        <p:spPr>
          <a:xfrm>
            <a:off x="779442" y="3205891"/>
            <a:ext cx="2068533" cy="179518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"/>
          <p:cNvSpPr txBox="1"/>
          <p:nvPr>
            <p:ph type="title"/>
          </p:nvPr>
        </p:nvSpPr>
        <p:spPr>
          <a:xfrm>
            <a:off x="237762" y="6120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Installation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94" name="Google Shape;94;p7"/>
          <p:cNvSpPr txBox="1"/>
          <p:nvPr>
            <p:ph idx="12" type="sldNum"/>
          </p:nvPr>
        </p:nvSpPr>
        <p:spPr>
          <a:xfrm>
            <a:off x="156078" y="4770596"/>
            <a:ext cx="41878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5" name="Google Shape;95;p7"/>
          <p:cNvSpPr txBox="1"/>
          <p:nvPr>
            <p:ph idx="1" type="body"/>
          </p:nvPr>
        </p:nvSpPr>
        <p:spPr>
          <a:xfrm>
            <a:off x="237762" y="1005239"/>
            <a:ext cx="8336346" cy="408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3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. 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Install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tiny-cuda-nn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and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nerfstudio</a:t>
            </a:r>
            <a:endParaRPr b="1" sz="1600">
              <a:solidFill>
                <a:schemeClr val="accen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96" name="Google Shape;96;p7"/>
          <p:cNvSpPr txBox="1"/>
          <p:nvPr/>
        </p:nvSpPr>
        <p:spPr>
          <a:xfrm>
            <a:off x="237761" y="1413509"/>
            <a:ext cx="8738599" cy="94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Similar with installing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PyTorch</a:t>
            </a: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from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pip</a:t>
            </a:r>
            <a:endParaRPr b="1" i="1" sz="1600" u="sng" cap="none" strike="noStrike">
              <a:solidFill>
                <a:srgbClr val="C00000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97" name="Google Shape;97;p7"/>
          <p:cNvSpPr txBox="1"/>
          <p:nvPr/>
        </p:nvSpPr>
        <p:spPr>
          <a:xfrm>
            <a:off x="237762" y="1788050"/>
            <a:ext cx="8795748" cy="7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(</a:t>
            </a:r>
            <a:r>
              <a:rPr b="1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Note:</a:t>
            </a: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It might take a long time to compile &amp; install </a:t>
            </a:r>
            <a:r>
              <a:rPr b="1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tiny-cuda-nn</a:t>
            </a: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. In addition, you might encounter a lot of issues in installing it. The best way to solve them is to </a:t>
            </a:r>
            <a:r>
              <a:rPr b="1" i="1" lang="en-US" sz="1400" u="sng" cap="none" strike="noStrike">
                <a:solidFill>
                  <a:srgbClr val="C00000"/>
                </a:solidFill>
                <a:latin typeface="Source Sans 3"/>
                <a:ea typeface="Source Sans 3"/>
                <a:cs typeface="Source Sans 3"/>
                <a:sym typeface="Source Sans 3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check the similar issues</a:t>
            </a:r>
            <a:r>
              <a:rPr b="1" i="1" lang="en-US" sz="1400" u="none" cap="none" strike="noStrike">
                <a:solidFill>
                  <a:srgbClr val="C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at </a:t>
            </a:r>
            <a:r>
              <a:rPr b="1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github</a:t>
            </a: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)</a:t>
            </a:r>
            <a:endParaRPr b="0" i="1" sz="1400" u="none" cap="none" strike="noStrik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98" name="Google Shape;9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6483" y="2571750"/>
            <a:ext cx="8701154" cy="192404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7"/>
          <p:cNvSpPr/>
          <p:nvPr/>
        </p:nvSpPr>
        <p:spPr>
          <a:xfrm>
            <a:off x="4674803" y="2557222"/>
            <a:ext cx="4282833" cy="179518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7"/>
          <p:cNvSpPr/>
          <p:nvPr/>
        </p:nvSpPr>
        <p:spPr>
          <a:xfrm>
            <a:off x="314867" y="2651050"/>
            <a:ext cx="1475834" cy="179518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 txBox="1"/>
          <p:nvPr>
            <p:ph type="title"/>
          </p:nvPr>
        </p:nvSpPr>
        <p:spPr>
          <a:xfrm>
            <a:off x="237762" y="6120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</a:pPr>
            <a:r>
              <a:rPr lang="en-US">
                <a:latin typeface="Source Sans 3"/>
                <a:ea typeface="Source Sans 3"/>
                <a:cs typeface="Source Sans 3"/>
                <a:sym typeface="Source Sans 3"/>
              </a:rPr>
              <a:t>Installation</a:t>
            </a:r>
            <a:endParaRPr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06" name="Google Shape;106;p8"/>
          <p:cNvSpPr txBox="1"/>
          <p:nvPr>
            <p:ph idx="12" type="sldNum"/>
          </p:nvPr>
        </p:nvSpPr>
        <p:spPr>
          <a:xfrm>
            <a:off x="156078" y="4770596"/>
            <a:ext cx="41878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7" name="Google Shape;107;p8"/>
          <p:cNvSpPr txBox="1"/>
          <p:nvPr>
            <p:ph idx="1" type="body"/>
          </p:nvPr>
        </p:nvSpPr>
        <p:spPr>
          <a:xfrm>
            <a:off x="237762" y="1005239"/>
            <a:ext cx="8336346" cy="408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3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. 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Install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tiny-cuda-nn</a:t>
            </a:r>
            <a:r>
              <a:rPr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and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nerfstudio</a:t>
            </a:r>
            <a:endParaRPr b="1" sz="1600">
              <a:solidFill>
                <a:schemeClr val="accen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08" name="Google Shape;108;p8"/>
          <p:cNvSpPr txBox="1"/>
          <p:nvPr/>
        </p:nvSpPr>
        <p:spPr>
          <a:xfrm>
            <a:off x="237761" y="1413509"/>
            <a:ext cx="8738599" cy="94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Similar with installing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PyTorch</a:t>
            </a:r>
            <a:r>
              <a:rPr b="0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from </a:t>
            </a:r>
            <a:r>
              <a:rPr b="1" i="0" lang="en-US" sz="16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pip</a:t>
            </a:r>
            <a:endParaRPr b="1" i="1" sz="1600" u="sng" cap="none" strike="noStrike">
              <a:solidFill>
                <a:srgbClr val="C00000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09" name="Google Shape;109;p8"/>
          <p:cNvSpPr txBox="1"/>
          <p:nvPr/>
        </p:nvSpPr>
        <p:spPr>
          <a:xfrm>
            <a:off x="237762" y="1788050"/>
            <a:ext cx="8795748" cy="7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(</a:t>
            </a:r>
            <a:r>
              <a:rPr b="1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Note:</a:t>
            </a: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It might take a long time to compile &amp; install </a:t>
            </a:r>
            <a:r>
              <a:rPr b="1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tiny-cuda-nn</a:t>
            </a: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. In addition, you might encounter a lot of issues in installing it. The best way to solve them is to </a:t>
            </a:r>
            <a:r>
              <a:rPr b="1" i="1" lang="en-US" sz="1400" u="sng" cap="none" strike="noStrike">
                <a:solidFill>
                  <a:srgbClr val="C00000"/>
                </a:solidFill>
                <a:latin typeface="Source Sans 3"/>
                <a:ea typeface="Source Sans 3"/>
                <a:cs typeface="Source Sans 3"/>
                <a:sym typeface="Source Sans 3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check the similar issues</a:t>
            </a:r>
            <a:r>
              <a:rPr b="1" i="1" lang="en-US" sz="1400" u="none" cap="none" strike="noStrike">
                <a:solidFill>
                  <a:srgbClr val="C00000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at </a:t>
            </a:r>
            <a:r>
              <a:rPr b="1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github</a:t>
            </a:r>
            <a:r>
              <a:rPr b="0" i="1" lang="en-US" sz="1400" u="none" cap="none" strike="noStrik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)</a:t>
            </a:r>
            <a:endParaRPr b="0" i="1" sz="1400" u="none" cap="none" strike="noStrik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10" name="Google Shape;11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212" y="2443882"/>
            <a:ext cx="7310051" cy="210208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8"/>
          <p:cNvSpPr/>
          <p:nvPr/>
        </p:nvSpPr>
        <p:spPr>
          <a:xfrm>
            <a:off x="4693527" y="2443882"/>
            <a:ext cx="1211973" cy="127868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23">
      <a:dk1>
        <a:srgbClr val="00144D"/>
      </a:dk1>
      <a:lt1>
        <a:srgbClr val="FFFFFF"/>
      </a:lt1>
      <a:dk2>
        <a:srgbClr val="57000A"/>
      </a:dk2>
      <a:lt2>
        <a:srgbClr val="82AFD3"/>
      </a:lt2>
      <a:accent1>
        <a:srgbClr val="95001A"/>
      </a:accent1>
      <a:accent2>
        <a:srgbClr val="C0504D"/>
      </a:accent2>
      <a:accent3>
        <a:srgbClr val="045EA7"/>
      </a:accent3>
      <a:accent4>
        <a:srgbClr val="F2C100"/>
      </a:accent4>
      <a:accent5>
        <a:srgbClr val="00144D"/>
      </a:accent5>
      <a:accent6>
        <a:srgbClr val="44464B"/>
      </a:accent6>
      <a:hlink>
        <a:srgbClr val="00144D"/>
      </a:hlink>
      <a:folHlink>
        <a:srgbClr val="82AFD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